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83" r:id="rId3"/>
    <p:sldId id="304" r:id="rId4"/>
    <p:sldId id="273" r:id="rId5"/>
    <p:sldId id="278" r:id="rId6"/>
    <p:sldId id="291" r:id="rId7"/>
    <p:sldId id="292" r:id="rId8"/>
    <p:sldId id="294" r:id="rId9"/>
    <p:sldId id="303" r:id="rId10"/>
    <p:sldId id="30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9"/>
    <p:restoredTop sz="94930"/>
  </p:normalViewPr>
  <p:slideViewPr>
    <p:cSldViewPr snapToGrid="0">
      <p:cViewPr varScale="1">
        <p:scale>
          <a:sx n="117" d="100"/>
          <a:sy n="117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4598FA-8175-4D2C-B97C-0F1ADB43DDC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3AEC8E6-295C-432B-B136-DC2A3ED5FE98}">
      <dgm:prSet/>
      <dgm:spPr/>
      <dgm:t>
        <a:bodyPr/>
        <a:lstStyle/>
        <a:p>
          <a:r>
            <a:rPr lang="en-CA" err="1"/>
            <a:t>salloc</a:t>
          </a:r>
          <a:endParaRPr lang="en-US"/>
        </a:p>
      </dgm:t>
    </dgm:pt>
    <dgm:pt modelId="{5470F404-D1AF-4D23-B55B-76454BBD356A}" type="parTrans" cxnId="{5F692AED-292E-4598-B35D-6733119E7924}">
      <dgm:prSet/>
      <dgm:spPr/>
      <dgm:t>
        <a:bodyPr/>
        <a:lstStyle/>
        <a:p>
          <a:endParaRPr lang="en-US"/>
        </a:p>
      </dgm:t>
    </dgm:pt>
    <dgm:pt modelId="{C0DBAB55-7C60-4548-9FF5-359A1FD30D2D}" type="sibTrans" cxnId="{5F692AED-292E-4598-B35D-6733119E7924}">
      <dgm:prSet/>
      <dgm:spPr/>
      <dgm:t>
        <a:bodyPr/>
        <a:lstStyle/>
        <a:p>
          <a:endParaRPr lang="en-US"/>
        </a:p>
      </dgm:t>
    </dgm:pt>
    <dgm:pt modelId="{D84551CA-1A33-44A8-9644-C7B91CEBE1EB}">
      <dgm:prSet/>
      <dgm:spPr/>
      <dgm:t>
        <a:bodyPr/>
        <a:lstStyle/>
        <a:p>
          <a:r>
            <a:rPr lang="en-CA" dirty="0" err="1"/>
            <a:t>squeue</a:t>
          </a:r>
          <a:endParaRPr lang="en-US" dirty="0"/>
        </a:p>
      </dgm:t>
    </dgm:pt>
    <dgm:pt modelId="{BE7C9B83-D68E-4C17-BCF6-F30884CAD37F}" type="parTrans" cxnId="{A523D1FB-07C8-4F33-A081-939FEEDE83B6}">
      <dgm:prSet/>
      <dgm:spPr/>
      <dgm:t>
        <a:bodyPr/>
        <a:lstStyle/>
        <a:p>
          <a:endParaRPr lang="en-US"/>
        </a:p>
      </dgm:t>
    </dgm:pt>
    <dgm:pt modelId="{CC80B4E2-9E39-487C-B6BA-DF6EE49907F0}" type="sibTrans" cxnId="{A523D1FB-07C8-4F33-A081-939FEEDE83B6}">
      <dgm:prSet/>
      <dgm:spPr/>
      <dgm:t>
        <a:bodyPr/>
        <a:lstStyle/>
        <a:p>
          <a:endParaRPr lang="en-US"/>
        </a:p>
      </dgm:t>
    </dgm:pt>
    <dgm:pt modelId="{AAAB080A-27B9-E44D-990F-E5C73B84E3F7}">
      <dgm:prSet/>
      <dgm:spPr/>
      <dgm:t>
        <a:bodyPr/>
        <a:lstStyle/>
        <a:p>
          <a:r>
            <a:rPr lang="en-US" err="1"/>
            <a:t>scancel</a:t>
          </a:r>
          <a:endParaRPr lang="en-US"/>
        </a:p>
      </dgm:t>
    </dgm:pt>
    <dgm:pt modelId="{F15B5A0C-7D92-A444-B4D1-ACD54D310324}" type="parTrans" cxnId="{441C2974-55B0-E344-9ECC-FDA18BDBAA2B}">
      <dgm:prSet/>
      <dgm:spPr/>
    </dgm:pt>
    <dgm:pt modelId="{EE410D87-6A96-1240-8D33-739FB79F5534}" type="sibTrans" cxnId="{441C2974-55B0-E344-9ECC-FDA18BDBAA2B}">
      <dgm:prSet/>
      <dgm:spPr/>
    </dgm:pt>
    <dgm:pt modelId="{3C409E49-EB99-1341-8AB0-776AA70CEC17}">
      <dgm:prSet/>
      <dgm:spPr/>
      <dgm:t>
        <a:bodyPr/>
        <a:lstStyle/>
        <a:p>
          <a:r>
            <a:rPr lang="en-US" err="1"/>
            <a:t>sbatch</a:t>
          </a:r>
          <a:endParaRPr lang="en-US"/>
        </a:p>
      </dgm:t>
    </dgm:pt>
    <dgm:pt modelId="{1336193A-47C6-A84C-AD2D-5436CEAF49B3}" type="parTrans" cxnId="{6C248678-B35E-3B45-832B-8F7C3A238BCA}">
      <dgm:prSet/>
      <dgm:spPr/>
    </dgm:pt>
    <dgm:pt modelId="{AEF5E1CE-2194-6B4D-875A-B401B4B5EF32}" type="sibTrans" cxnId="{6C248678-B35E-3B45-832B-8F7C3A238BCA}">
      <dgm:prSet/>
      <dgm:spPr/>
    </dgm:pt>
    <dgm:pt modelId="{ACFBEADA-35A2-F446-B771-997A8B6E8EA4}" type="pres">
      <dgm:prSet presAssocID="{B54598FA-8175-4D2C-B97C-0F1ADB43DDC0}" presName="linear" presStyleCnt="0">
        <dgm:presLayoutVars>
          <dgm:dir/>
          <dgm:animLvl val="lvl"/>
          <dgm:resizeHandles val="exact"/>
        </dgm:presLayoutVars>
      </dgm:prSet>
      <dgm:spPr/>
    </dgm:pt>
    <dgm:pt modelId="{3556C24C-993B-C64D-A6E0-F29E787C9AFC}" type="pres">
      <dgm:prSet presAssocID="{83AEC8E6-295C-432B-B136-DC2A3ED5FE98}" presName="parentLin" presStyleCnt="0"/>
      <dgm:spPr/>
    </dgm:pt>
    <dgm:pt modelId="{535978DB-B31D-764A-8C57-FD6657D21AF1}" type="pres">
      <dgm:prSet presAssocID="{83AEC8E6-295C-432B-B136-DC2A3ED5FE98}" presName="parentLeftMargin" presStyleLbl="node1" presStyleIdx="0" presStyleCnt="4"/>
      <dgm:spPr/>
    </dgm:pt>
    <dgm:pt modelId="{64AC7B7E-AA97-374A-A6D9-DEA2906533FE}" type="pres">
      <dgm:prSet presAssocID="{83AEC8E6-295C-432B-B136-DC2A3ED5FE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97C8AAD-BE9D-3543-8CB8-A4335BEEAB14}" type="pres">
      <dgm:prSet presAssocID="{83AEC8E6-295C-432B-B136-DC2A3ED5FE98}" presName="negativeSpace" presStyleCnt="0"/>
      <dgm:spPr/>
    </dgm:pt>
    <dgm:pt modelId="{494CBF82-EB67-DA4D-8213-697B9D369360}" type="pres">
      <dgm:prSet presAssocID="{83AEC8E6-295C-432B-B136-DC2A3ED5FE98}" presName="childText" presStyleLbl="conFgAcc1" presStyleIdx="0" presStyleCnt="4">
        <dgm:presLayoutVars>
          <dgm:bulletEnabled val="1"/>
        </dgm:presLayoutVars>
      </dgm:prSet>
      <dgm:spPr/>
    </dgm:pt>
    <dgm:pt modelId="{FF89515D-0F69-BE45-961A-19F17C1C9989}" type="pres">
      <dgm:prSet presAssocID="{C0DBAB55-7C60-4548-9FF5-359A1FD30D2D}" presName="spaceBetweenRectangles" presStyleCnt="0"/>
      <dgm:spPr/>
    </dgm:pt>
    <dgm:pt modelId="{1AA09E95-BC68-8942-A11C-5BCFA1E5A2E5}" type="pres">
      <dgm:prSet presAssocID="{3C409E49-EB99-1341-8AB0-776AA70CEC17}" presName="parentLin" presStyleCnt="0"/>
      <dgm:spPr/>
    </dgm:pt>
    <dgm:pt modelId="{94A82B91-8F38-764D-B10B-93E1A6443000}" type="pres">
      <dgm:prSet presAssocID="{3C409E49-EB99-1341-8AB0-776AA70CEC17}" presName="parentLeftMargin" presStyleLbl="node1" presStyleIdx="0" presStyleCnt="4"/>
      <dgm:spPr/>
    </dgm:pt>
    <dgm:pt modelId="{571E1D5A-51AF-6544-BE1F-98BAE9BED4B4}" type="pres">
      <dgm:prSet presAssocID="{3C409E49-EB99-1341-8AB0-776AA70CEC1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3AFFAB3-87AC-4244-99AE-88D48CA0FAF5}" type="pres">
      <dgm:prSet presAssocID="{3C409E49-EB99-1341-8AB0-776AA70CEC17}" presName="negativeSpace" presStyleCnt="0"/>
      <dgm:spPr/>
    </dgm:pt>
    <dgm:pt modelId="{25B10AA0-C5CA-2149-8E59-37946BFB2365}" type="pres">
      <dgm:prSet presAssocID="{3C409E49-EB99-1341-8AB0-776AA70CEC17}" presName="childText" presStyleLbl="conFgAcc1" presStyleIdx="1" presStyleCnt="4">
        <dgm:presLayoutVars>
          <dgm:bulletEnabled val="1"/>
        </dgm:presLayoutVars>
      </dgm:prSet>
      <dgm:spPr/>
    </dgm:pt>
    <dgm:pt modelId="{1C8ACE37-F417-4345-9D79-87B1178E82CA}" type="pres">
      <dgm:prSet presAssocID="{AEF5E1CE-2194-6B4D-875A-B401B4B5EF32}" presName="spaceBetweenRectangles" presStyleCnt="0"/>
      <dgm:spPr/>
    </dgm:pt>
    <dgm:pt modelId="{946A24AC-CEA2-7545-877C-38A7A73ABA9E}" type="pres">
      <dgm:prSet presAssocID="{D84551CA-1A33-44A8-9644-C7B91CEBE1EB}" presName="parentLin" presStyleCnt="0"/>
      <dgm:spPr/>
    </dgm:pt>
    <dgm:pt modelId="{79A3A819-4EC8-0446-9A62-FA74575C447C}" type="pres">
      <dgm:prSet presAssocID="{D84551CA-1A33-44A8-9644-C7B91CEBE1EB}" presName="parentLeftMargin" presStyleLbl="node1" presStyleIdx="1" presStyleCnt="4"/>
      <dgm:spPr/>
    </dgm:pt>
    <dgm:pt modelId="{1E7A364E-6453-E049-94DF-187426585C56}" type="pres">
      <dgm:prSet presAssocID="{D84551CA-1A33-44A8-9644-C7B91CEBE1E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47767C6-32C0-F044-B6AC-EF06B984C918}" type="pres">
      <dgm:prSet presAssocID="{D84551CA-1A33-44A8-9644-C7B91CEBE1EB}" presName="negativeSpace" presStyleCnt="0"/>
      <dgm:spPr/>
    </dgm:pt>
    <dgm:pt modelId="{065425E9-74BD-7F46-8719-12AC55CF7B02}" type="pres">
      <dgm:prSet presAssocID="{D84551CA-1A33-44A8-9644-C7B91CEBE1EB}" presName="childText" presStyleLbl="conFgAcc1" presStyleIdx="2" presStyleCnt="4">
        <dgm:presLayoutVars>
          <dgm:bulletEnabled val="1"/>
        </dgm:presLayoutVars>
      </dgm:prSet>
      <dgm:spPr/>
    </dgm:pt>
    <dgm:pt modelId="{13C541BB-98BA-1947-8C1A-F6EE5749F7FF}" type="pres">
      <dgm:prSet presAssocID="{CC80B4E2-9E39-487C-B6BA-DF6EE49907F0}" presName="spaceBetweenRectangles" presStyleCnt="0"/>
      <dgm:spPr/>
    </dgm:pt>
    <dgm:pt modelId="{A259B132-A9A4-8F4D-90A5-71948664A219}" type="pres">
      <dgm:prSet presAssocID="{AAAB080A-27B9-E44D-990F-E5C73B84E3F7}" presName="parentLin" presStyleCnt="0"/>
      <dgm:spPr/>
    </dgm:pt>
    <dgm:pt modelId="{5132FFB0-3D66-7944-8E16-45F13EE9727A}" type="pres">
      <dgm:prSet presAssocID="{AAAB080A-27B9-E44D-990F-E5C73B84E3F7}" presName="parentLeftMargin" presStyleLbl="node1" presStyleIdx="2" presStyleCnt="4"/>
      <dgm:spPr/>
    </dgm:pt>
    <dgm:pt modelId="{7DC322B9-D950-B548-AC71-068DE3EC4572}" type="pres">
      <dgm:prSet presAssocID="{AAAB080A-27B9-E44D-990F-E5C73B84E3F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4C37E4A-9362-B24A-B560-AC15702F5633}" type="pres">
      <dgm:prSet presAssocID="{AAAB080A-27B9-E44D-990F-E5C73B84E3F7}" presName="negativeSpace" presStyleCnt="0"/>
      <dgm:spPr/>
    </dgm:pt>
    <dgm:pt modelId="{3A05DF7D-4797-1642-AB9A-B74CB7BAC2C1}" type="pres">
      <dgm:prSet presAssocID="{AAAB080A-27B9-E44D-990F-E5C73B84E3F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172BB05-C547-7C49-9978-11CEBD700764}" type="presOf" srcId="{D84551CA-1A33-44A8-9644-C7B91CEBE1EB}" destId="{1E7A364E-6453-E049-94DF-187426585C56}" srcOrd="1" destOrd="0" presId="urn:microsoft.com/office/officeart/2005/8/layout/list1"/>
    <dgm:cxn modelId="{F01FA246-AD47-9943-9FBD-0D66228DB84E}" type="presOf" srcId="{3C409E49-EB99-1341-8AB0-776AA70CEC17}" destId="{571E1D5A-51AF-6544-BE1F-98BAE9BED4B4}" srcOrd="1" destOrd="0" presId="urn:microsoft.com/office/officeart/2005/8/layout/list1"/>
    <dgm:cxn modelId="{D9F35661-5F6F-5440-AB3B-480CEA813161}" type="presOf" srcId="{83AEC8E6-295C-432B-B136-DC2A3ED5FE98}" destId="{535978DB-B31D-764A-8C57-FD6657D21AF1}" srcOrd="0" destOrd="0" presId="urn:microsoft.com/office/officeart/2005/8/layout/list1"/>
    <dgm:cxn modelId="{441C2974-55B0-E344-9ECC-FDA18BDBAA2B}" srcId="{B54598FA-8175-4D2C-B97C-0F1ADB43DDC0}" destId="{AAAB080A-27B9-E44D-990F-E5C73B84E3F7}" srcOrd="3" destOrd="0" parTransId="{F15B5A0C-7D92-A444-B4D1-ACD54D310324}" sibTransId="{EE410D87-6A96-1240-8D33-739FB79F5534}"/>
    <dgm:cxn modelId="{6C248678-B35E-3B45-832B-8F7C3A238BCA}" srcId="{B54598FA-8175-4D2C-B97C-0F1ADB43DDC0}" destId="{3C409E49-EB99-1341-8AB0-776AA70CEC17}" srcOrd="1" destOrd="0" parTransId="{1336193A-47C6-A84C-AD2D-5436CEAF49B3}" sibTransId="{AEF5E1CE-2194-6B4D-875A-B401B4B5EF32}"/>
    <dgm:cxn modelId="{390E29A1-A677-1749-9EF9-B45DBCB2B811}" type="presOf" srcId="{AAAB080A-27B9-E44D-990F-E5C73B84E3F7}" destId="{7DC322B9-D950-B548-AC71-068DE3EC4572}" srcOrd="1" destOrd="0" presId="urn:microsoft.com/office/officeart/2005/8/layout/list1"/>
    <dgm:cxn modelId="{2DDF63B3-44CC-F247-BF38-B2A30A3CFF9B}" type="presOf" srcId="{D84551CA-1A33-44A8-9644-C7B91CEBE1EB}" destId="{79A3A819-4EC8-0446-9A62-FA74575C447C}" srcOrd="0" destOrd="0" presId="urn:microsoft.com/office/officeart/2005/8/layout/list1"/>
    <dgm:cxn modelId="{B2BAC8BD-F239-5643-8E33-C9FED85AC9C6}" type="presOf" srcId="{3C409E49-EB99-1341-8AB0-776AA70CEC17}" destId="{94A82B91-8F38-764D-B10B-93E1A6443000}" srcOrd="0" destOrd="0" presId="urn:microsoft.com/office/officeart/2005/8/layout/list1"/>
    <dgm:cxn modelId="{7D3821D3-DC08-E04C-971D-66ABBCB1B62B}" type="presOf" srcId="{B54598FA-8175-4D2C-B97C-0F1ADB43DDC0}" destId="{ACFBEADA-35A2-F446-B771-997A8B6E8EA4}" srcOrd="0" destOrd="0" presId="urn:microsoft.com/office/officeart/2005/8/layout/list1"/>
    <dgm:cxn modelId="{35173BD5-7113-7045-BD6D-B38077160E2C}" type="presOf" srcId="{AAAB080A-27B9-E44D-990F-E5C73B84E3F7}" destId="{5132FFB0-3D66-7944-8E16-45F13EE9727A}" srcOrd="0" destOrd="0" presId="urn:microsoft.com/office/officeart/2005/8/layout/list1"/>
    <dgm:cxn modelId="{5F692AED-292E-4598-B35D-6733119E7924}" srcId="{B54598FA-8175-4D2C-B97C-0F1ADB43DDC0}" destId="{83AEC8E6-295C-432B-B136-DC2A3ED5FE98}" srcOrd="0" destOrd="0" parTransId="{5470F404-D1AF-4D23-B55B-76454BBD356A}" sibTransId="{C0DBAB55-7C60-4548-9FF5-359A1FD30D2D}"/>
    <dgm:cxn modelId="{A523D1FB-07C8-4F33-A081-939FEEDE83B6}" srcId="{B54598FA-8175-4D2C-B97C-0F1ADB43DDC0}" destId="{D84551CA-1A33-44A8-9644-C7B91CEBE1EB}" srcOrd="2" destOrd="0" parTransId="{BE7C9B83-D68E-4C17-BCF6-F30884CAD37F}" sibTransId="{CC80B4E2-9E39-487C-B6BA-DF6EE49907F0}"/>
    <dgm:cxn modelId="{34E214FF-6CF0-5F4B-A049-A5E454239932}" type="presOf" srcId="{83AEC8E6-295C-432B-B136-DC2A3ED5FE98}" destId="{64AC7B7E-AA97-374A-A6D9-DEA2906533FE}" srcOrd="1" destOrd="0" presId="urn:microsoft.com/office/officeart/2005/8/layout/list1"/>
    <dgm:cxn modelId="{D0C1ED75-4275-BF46-9BA9-17FDFC0499E0}" type="presParOf" srcId="{ACFBEADA-35A2-F446-B771-997A8B6E8EA4}" destId="{3556C24C-993B-C64D-A6E0-F29E787C9AFC}" srcOrd="0" destOrd="0" presId="urn:microsoft.com/office/officeart/2005/8/layout/list1"/>
    <dgm:cxn modelId="{83C27D09-9681-D549-B1D9-7877D121668A}" type="presParOf" srcId="{3556C24C-993B-C64D-A6E0-F29E787C9AFC}" destId="{535978DB-B31D-764A-8C57-FD6657D21AF1}" srcOrd="0" destOrd="0" presId="urn:microsoft.com/office/officeart/2005/8/layout/list1"/>
    <dgm:cxn modelId="{41829700-5C7F-D54E-AA08-83780D7872C0}" type="presParOf" srcId="{3556C24C-993B-C64D-A6E0-F29E787C9AFC}" destId="{64AC7B7E-AA97-374A-A6D9-DEA2906533FE}" srcOrd="1" destOrd="0" presId="urn:microsoft.com/office/officeart/2005/8/layout/list1"/>
    <dgm:cxn modelId="{A0DDACA1-2EE3-D849-A8A1-F63767626CF3}" type="presParOf" srcId="{ACFBEADA-35A2-F446-B771-997A8B6E8EA4}" destId="{F97C8AAD-BE9D-3543-8CB8-A4335BEEAB14}" srcOrd="1" destOrd="0" presId="urn:microsoft.com/office/officeart/2005/8/layout/list1"/>
    <dgm:cxn modelId="{86B051BF-9436-BF44-9FF6-EF5470E424C3}" type="presParOf" srcId="{ACFBEADA-35A2-F446-B771-997A8B6E8EA4}" destId="{494CBF82-EB67-DA4D-8213-697B9D369360}" srcOrd="2" destOrd="0" presId="urn:microsoft.com/office/officeart/2005/8/layout/list1"/>
    <dgm:cxn modelId="{5B011653-D16A-0743-8C64-6BB92E0AEFB6}" type="presParOf" srcId="{ACFBEADA-35A2-F446-B771-997A8B6E8EA4}" destId="{FF89515D-0F69-BE45-961A-19F17C1C9989}" srcOrd="3" destOrd="0" presId="urn:microsoft.com/office/officeart/2005/8/layout/list1"/>
    <dgm:cxn modelId="{6FA4B171-CB84-744B-9147-D210645453CD}" type="presParOf" srcId="{ACFBEADA-35A2-F446-B771-997A8B6E8EA4}" destId="{1AA09E95-BC68-8942-A11C-5BCFA1E5A2E5}" srcOrd="4" destOrd="0" presId="urn:microsoft.com/office/officeart/2005/8/layout/list1"/>
    <dgm:cxn modelId="{1C233EFE-8740-9347-9401-4520E308DB3D}" type="presParOf" srcId="{1AA09E95-BC68-8942-A11C-5BCFA1E5A2E5}" destId="{94A82B91-8F38-764D-B10B-93E1A6443000}" srcOrd="0" destOrd="0" presId="urn:microsoft.com/office/officeart/2005/8/layout/list1"/>
    <dgm:cxn modelId="{35E9A86B-1B28-9541-A650-04F1EA645147}" type="presParOf" srcId="{1AA09E95-BC68-8942-A11C-5BCFA1E5A2E5}" destId="{571E1D5A-51AF-6544-BE1F-98BAE9BED4B4}" srcOrd="1" destOrd="0" presId="urn:microsoft.com/office/officeart/2005/8/layout/list1"/>
    <dgm:cxn modelId="{74239855-4C86-A442-A3F6-706CF9F63CA2}" type="presParOf" srcId="{ACFBEADA-35A2-F446-B771-997A8B6E8EA4}" destId="{33AFFAB3-87AC-4244-99AE-88D48CA0FAF5}" srcOrd="5" destOrd="0" presId="urn:microsoft.com/office/officeart/2005/8/layout/list1"/>
    <dgm:cxn modelId="{8570426A-6C76-7C49-92C6-8741B8607DCF}" type="presParOf" srcId="{ACFBEADA-35A2-F446-B771-997A8B6E8EA4}" destId="{25B10AA0-C5CA-2149-8E59-37946BFB2365}" srcOrd="6" destOrd="0" presId="urn:microsoft.com/office/officeart/2005/8/layout/list1"/>
    <dgm:cxn modelId="{889ACD08-A720-D34D-A38D-4C3CCE5E3633}" type="presParOf" srcId="{ACFBEADA-35A2-F446-B771-997A8B6E8EA4}" destId="{1C8ACE37-F417-4345-9D79-87B1178E82CA}" srcOrd="7" destOrd="0" presId="urn:microsoft.com/office/officeart/2005/8/layout/list1"/>
    <dgm:cxn modelId="{3BF85E93-E09E-4846-B08B-849E43E0E913}" type="presParOf" srcId="{ACFBEADA-35A2-F446-B771-997A8B6E8EA4}" destId="{946A24AC-CEA2-7545-877C-38A7A73ABA9E}" srcOrd="8" destOrd="0" presId="urn:microsoft.com/office/officeart/2005/8/layout/list1"/>
    <dgm:cxn modelId="{7D6A9830-8196-7642-BBBE-480ED0E1DED5}" type="presParOf" srcId="{946A24AC-CEA2-7545-877C-38A7A73ABA9E}" destId="{79A3A819-4EC8-0446-9A62-FA74575C447C}" srcOrd="0" destOrd="0" presId="urn:microsoft.com/office/officeart/2005/8/layout/list1"/>
    <dgm:cxn modelId="{AB809EFE-FD1F-FD44-8359-E0CDB481E2AF}" type="presParOf" srcId="{946A24AC-CEA2-7545-877C-38A7A73ABA9E}" destId="{1E7A364E-6453-E049-94DF-187426585C56}" srcOrd="1" destOrd="0" presId="urn:microsoft.com/office/officeart/2005/8/layout/list1"/>
    <dgm:cxn modelId="{2FBF10EF-38FF-1642-B4F7-109AC14B8C16}" type="presParOf" srcId="{ACFBEADA-35A2-F446-B771-997A8B6E8EA4}" destId="{F47767C6-32C0-F044-B6AC-EF06B984C918}" srcOrd="9" destOrd="0" presId="urn:microsoft.com/office/officeart/2005/8/layout/list1"/>
    <dgm:cxn modelId="{99043C18-0C3D-BA4D-B5B0-E37B8824B250}" type="presParOf" srcId="{ACFBEADA-35A2-F446-B771-997A8B6E8EA4}" destId="{065425E9-74BD-7F46-8719-12AC55CF7B02}" srcOrd="10" destOrd="0" presId="urn:microsoft.com/office/officeart/2005/8/layout/list1"/>
    <dgm:cxn modelId="{B043697E-8B66-9F4C-98E6-00A473C9CBF9}" type="presParOf" srcId="{ACFBEADA-35A2-F446-B771-997A8B6E8EA4}" destId="{13C541BB-98BA-1947-8C1A-F6EE5749F7FF}" srcOrd="11" destOrd="0" presId="urn:microsoft.com/office/officeart/2005/8/layout/list1"/>
    <dgm:cxn modelId="{EF40371D-65BC-B945-8E7D-29BA14656A90}" type="presParOf" srcId="{ACFBEADA-35A2-F446-B771-997A8B6E8EA4}" destId="{A259B132-A9A4-8F4D-90A5-71948664A219}" srcOrd="12" destOrd="0" presId="urn:microsoft.com/office/officeart/2005/8/layout/list1"/>
    <dgm:cxn modelId="{F3789CF6-6489-A34A-8FFC-4F8B21E956C7}" type="presParOf" srcId="{A259B132-A9A4-8F4D-90A5-71948664A219}" destId="{5132FFB0-3D66-7944-8E16-45F13EE9727A}" srcOrd="0" destOrd="0" presId="urn:microsoft.com/office/officeart/2005/8/layout/list1"/>
    <dgm:cxn modelId="{96AE7C04-56B0-384E-9140-15B87BEF9FBE}" type="presParOf" srcId="{A259B132-A9A4-8F4D-90A5-71948664A219}" destId="{7DC322B9-D950-B548-AC71-068DE3EC4572}" srcOrd="1" destOrd="0" presId="urn:microsoft.com/office/officeart/2005/8/layout/list1"/>
    <dgm:cxn modelId="{31008784-E5D6-3A45-91B4-6C079BD415CC}" type="presParOf" srcId="{ACFBEADA-35A2-F446-B771-997A8B6E8EA4}" destId="{F4C37E4A-9362-B24A-B560-AC15702F5633}" srcOrd="13" destOrd="0" presId="urn:microsoft.com/office/officeart/2005/8/layout/list1"/>
    <dgm:cxn modelId="{3B8E952B-A44D-814B-B0A4-CF8AFC49AC6D}" type="presParOf" srcId="{ACFBEADA-35A2-F446-B771-997A8B6E8EA4}" destId="{3A05DF7D-4797-1642-AB9A-B74CB7BAC2C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4CBF82-EB67-DA4D-8213-697B9D369360}">
      <dsp:nvSpPr>
        <dsp:cNvPr id="0" name=""/>
        <dsp:cNvSpPr/>
      </dsp:nvSpPr>
      <dsp:spPr>
        <a:xfrm>
          <a:off x="0" y="417429"/>
          <a:ext cx="10515600" cy="604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AC7B7E-AA97-374A-A6D9-DEA2906533FE}">
      <dsp:nvSpPr>
        <dsp:cNvPr id="0" name=""/>
        <dsp:cNvSpPr/>
      </dsp:nvSpPr>
      <dsp:spPr>
        <a:xfrm>
          <a:off x="525780" y="63189"/>
          <a:ext cx="7360920" cy="7084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err="1"/>
            <a:t>salloc</a:t>
          </a:r>
          <a:endParaRPr lang="en-US" sz="2400" kern="1200"/>
        </a:p>
      </dsp:txBody>
      <dsp:txXfrm>
        <a:off x="560365" y="97774"/>
        <a:ext cx="7291750" cy="639310"/>
      </dsp:txXfrm>
    </dsp:sp>
    <dsp:sp modelId="{25B10AA0-C5CA-2149-8E59-37946BFB2365}">
      <dsp:nvSpPr>
        <dsp:cNvPr id="0" name=""/>
        <dsp:cNvSpPr/>
      </dsp:nvSpPr>
      <dsp:spPr>
        <a:xfrm>
          <a:off x="0" y="1506069"/>
          <a:ext cx="10515600" cy="604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1E1D5A-51AF-6544-BE1F-98BAE9BED4B4}">
      <dsp:nvSpPr>
        <dsp:cNvPr id="0" name=""/>
        <dsp:cNvSpPr/>
      </dsp:nvSpPr>
      <dsp:spPr>
        <a:xfrm>
          <a:off x="525780" y="1151829"/>
          <a:ext cx="7360920" cy="70848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err="1"/>
            <a:t>sbatch</a:t>
          </a:r>
          <a:endParaRPr lang="en-US" sz="2400" kern="1200"/>
        </a:p>
      </dsp:txBody>
      <dsp:txXfrm>
        <a:off x="560365" y="1186414"/>
        <a:ext cx="7291750" cy="639310"/>
      </dsp:txXfrm>
    </dsp:sp>
    <dsp:sp modelId="{065425E9-74BD-7F46-8719-12AC55CF7B02}">
      <dsp:nvSpPr>
        <dsp:cNvPr id="0" name=""/>
        <dsp:cNvSpPr/>
      </dsp:nvSpPr>
      <dsp:spPr>
        <a:xfrm>
          <a:off x="0" y="2594709"/>
          <a:ext cx="10515600" cy="604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7A364E-6453-E049-94DF-187426585C56}">
      <dsp:nvSpPr>
        <dsp:cNvPr id="0" name=""/>
        <dsp:cNvSpPr/>
      </dsp:nvSpPr>
      <dsp:spPr>
        <a:xfrm>
          <a:off x="525780" y="2240469"/>
          <a:ext cx="7360920" cy="70848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 err="1"/>
            <a:t>squeue</a:t>
          </a:r>
          <a:endParaRPr lang="en-US" sz="2400" kern="1200" dirty="0"/>
        </a:p>
      </dsp:txBody>
      <dsp:txXfrm>
        <a:off x="560365" y="2275054"/>
        <a:ext cx="7291750" cy="639310"/>
      </dsp:txXfrm>
    </dsp:sp>
    <dsp:sp modelId="{3A05DF7D-4797-1642-AB9A-B74CB7BAC2C1}">
      <dsp:nvSpPr>
        <dsp:cNvPr id="0" name=""/>
        <dsp:cNvSpPr/>
      </dsp:nvSpPr>
      <dsp:spPr>
        <a:xfrm>
          <a:off x="0" y="3683349"/>
          <a:ext cx="10515600" cy="604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322B9-D950-B548-AC71-068DE3EC4572}">
      <dsp:nvSpPr>
        <dsp:cNvPr id="0" name=""/>
        <dsp:cNvSpPr/>
      </dsp:nvSpPr>
      <dsp:spPr>
        <a:xfrm>
          <a:off x="525780" y="3329109"/>
          <a:ext cx="7360920" cy="7084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err="1"/>
            <a:t>scancel</a:t>
          </a:r>
          <a:endParaRPr lang="en-US" sz="2400" kern="1200"/>
        </a:p>
      </dsp:txBody>
      <dsp:txXfrm>
        <a:off x="560365" y="3363694"/>
        <a:ext cx="7291750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EB0DB-B474-8340-A616-EAA176FEF7D3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BBA6D-BDF0-E843-A450-B40025DAA3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52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456EE-6A91-FD4D-38E2-939D6FE94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2F161-DF16-7E07-2599-5B92B0134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F6E22-2F6A-C6D5-FC45-86D128A4C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6BBB8-3BB2-1647-4AB6-36D5BD61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2B799-1716-1CBC-1EBF-84BAC6817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519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0330-97B7-3FC3-2C4E-00FC23D3E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AED58-3702-CEF5-7AEC-FD3B30BDA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794D9-548E-8273-24C2-9B79D3CAC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850A0-0FE3-31D1-F44B-911341E64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0427-D15B-1B9E-1170-1C879FF1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77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907A80-70B2-AFB9-BE9A-FF29173103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8A99A9-DEC3-FB54-5D0B-7DD3B7141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99B10-3117-ECE9-D9F2-FCD229AE7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BCD82-1007-9393-96D9-012612371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63E81-36BA-5A95-A996-86413FC1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67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98AD-04FF-EAC6-6A55-1BA0CE086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11DA-0316-DDD2-1A0B-C7B562250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6A7EF-4270-529B-CE40-A882EF517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4E15C-4E76-25C1-51B9-D173FCE7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308A4-7927-4036-786A-1014B9CC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27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6E3A-6D27-B6A0-8CE1-343A0397B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7B25B-704A-E8A4-CCEA-32BFD68E9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7EF47-F94E-A6CE-0BAD-EFFAFEEA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5A6CC-64E7-E3DC-C14A-98D9D3963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C9ACB-E5FE-DB79-46FB-A2271ED65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99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ADBE1-001D-AE7F-6C7D-9032669D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F84D2-E438-76AE-7680-61860F690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8D6A3-3832-2DF4-01E0-7C6E64F5E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88E3B-0CC7-B665-799E-7312713D7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6F637-F4CC-D6A8-9ED3-0148F9BB2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35A37-3DCB-1E19-8267-7FAEDA3C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862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59080-3128-E2B3-0EB0-D04035080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FFCDF-D1BF-DD4F-1C28-17E84DBFB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5273C-DF68-9187-3C19-A3335B941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F46B1-28EF-DBEE-148D-E8B30FD52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5CDDD-0D1F-EEB0-A277-BBA5551A4D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391BF3-789C-6C9D-A6EC-07EBCB89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F65373-9F93-7EA1-0859-23064D56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ADD333-C433-DC13-84A1-2067443E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010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3441A-4BD2-965E-7F59-CEB589FC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CFFFB-6AED-3A29-E8DB-7FCB6147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CA92A-B07A-D306-7B7B-0E9EBC22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F2486-9A2E-C4C1-B157-D3FBA3980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411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79424A-A6E7-EF6D-F186-3FC7CA8D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F11E15-DCD4-33C5-C3E4-69C424D0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A28F9-9262-3D18-B33E-6ADF49C3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05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1C7F-B692-BCC2-DC9A-DA0FEA5D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F9551-A4F9-B74E-A6AC-D9D746F97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9D723-2DEA-1695-DC99-013F781DD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DA86E5-4E69-7C4A-E6EB-1C2BC05C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36AFB-E618-7454-39F6-C2999F0F5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22DBC-AC94-F814-FE6C-77B3C6C2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790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1615-1E88-B994-D8DB-3FF468822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9540FF-8C05-A35D-F201-120E2B680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49AAB-3E3A-A900-DAC2-B09074BAA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05277-568E-4275-A40D-89BA1CAE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B7BEB-8B37-2370-C56A-F6CE5D9B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C2957-B715-3641-26E7-0CFB921C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535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E8DD2-50DE-305B-CABA-C00BB8028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6FD02-599F-5E56-7B24-1315FC857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62955-41AB-4154-6789-E1BEEAFE1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D20F3-AA62-6442-A5FA-057259E71DAE}" type="datetimeFigureOut">
              <a:rPr lang="en-US" smtClean="0"/>
              <a:t>6/20/23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F392-63EB-CB4B-C312-6FAC9F6A7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EA0C8-49E1-C800-AB79-2BC82AC32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411B-87C3-BE49-A4B9-60D625821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879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overview.html" TargetMode="External"/><Relationship Id="rId2" Type="http://schemas.openxmlformats.org/officeDocument/2006/relationships/hyperlink" Target="https://docs.alliancecan.ca/wiki/Running_jobs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learnshell.org/" TargetMode="External"/><Relationship Id="rId4" Type="http://schemas.openxmlformats.org/officeDocument/2006/relationships/hyperlink" Target="https://linuxconfig.org/bash-scripting-tutorial-for-beginner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817469-2AF5-41FC-8D15-2CA006989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Slurm</a:t>
            </a: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job management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5534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3C2D-B3C1-7033-85D3-C762E700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A350C-3660-DA0C-2606-2A3DB330C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180103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revision is by no mean exhaustive</a:t>
            </a:r>
          </a:p>
          <a:p>
            <a:pPr lvl="1"/>
            <a:r>
              <a:rPr lang="en-US" dirty="0"/>
              <a:t>You can see more details for running jobs at : </a:t>
            </a:r>
            <a:r>
              <a:rPr lang="en-US" dirty="0">
                <a:hlinkClick r:id="rId2"/>
              </a:rPr>
              <a:t>https://docs.alliancecan.ca/wiki/Running_jobs</a:t>
            </a:r>
            <a:endParaRPr lang="en-US" dirty="0"/>
          </a:p>
          <a:p>
            <a:pPr lvl="1"/>
            <a:r>
              <a:rPr lang="en-US" dirty="0"/>
              <a:t>Or about </a:t>
            </a:r>
            <a:r>
              <a:rPr lang="en-US" dirty="0" err="1"/>
              <a:t>slurm</a:t>
            </a:r>
            <a:r>
              <a:rPr lang="en-US" dirty="0"/>
              <a:t> in general at (much more advanced):</a:t>
            </a:r>
            <a:br>
              <a:rPr lang="en-US" dirty="0"/>
            </a:br>
            <a:r>
              <a:rPr lang="en-US" dirty="0">
                <a:hlinkClick r:id="rId3"/>
              </a:rPr>
              <a:t>https://slurm.schedmd.com/overview.html</a:t>
            </a:r>
            <a:endParaRPr lang="en-US" dirty="0"/>
          </a:p>
          <a:p>
            <a:pPr lvl="1"/>
            <a:r>
              <a:rPr lang="en-US" dirty="0"/>
              <a:t>Bash more generally:</a:t>
            </a:r>
            <a:br>
              <a:rPr lang="en-US" dirty="0"/>
            </a:br>
            <a:r>
              <a:rPr lang="en-US" dirty="0">
                <a:hlinkClick r:id="rId4"/>
              </a:rPr>
              <a:t>https://linuxconfig.org/bash-scripting-tutorial-for-beginners</a:t>
            </a:r>
            <a:br>
              <a:rPr lang="en-US" dirty="0"/>
            </a:br>
            <a:r>
              <a:rPr lang="en-US" dirty="0">
                <a:hlinkClick r:id="rId5"/>
              </a:rPr>
              <a:t>https://www.learnshell.org/</a:t>
            </a:r>
            <a:br>
              <a:rPr lang="en-US" dirty="0"/>
            </a:br>
            <a:r>
              <a:rPr lang="en-US" dirty="0"/>
              <a:t>and many more.</a:t>
            </a:r>
          </a:p>
          <a:p>
            <a:pPr lvl="1"/>
            <a:r>
              <a:rPr lang="en-US" dirty="0"/>
              <a:t>Any command :</a:t>
            </a:r>
            <a:br>
              <a:rPr lang="en-US" dirty="0"/>
            </a:br>
            <a:r>
              <a:rPr lang="en-US" dirty="0"/>
              <a:t>[command] --help or -h  gives all options exhaustively</a:t>
            </a:r>
          </a:p>
          <a:p>
            <a:pPr lvl="1"/>
            <a:r>
              <a:rPr lang="en-US" dirty="0"/>
              <a:t>For anything : </a:t>
            </a:r>
            <a:br>
              <a:rPr lang="en-US" dirty="0"/>
            </a:br>
            <a:r>
              <a:rPr lang="en-US" dirty="0"/>
              <a:t>You can always ask.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106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A42D6-E645-C99F-352F-05AB7FF0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464" y="1412488"/>
            <a:ext cx="3193925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Job Parallelization</a:t>
            </a:r>
            <a:br>
              <a:rPr lang="en-US" sz="4000">
                <a:solidFill>
                  <a:srgbClr val="FFFFFF"/>
                </a:solidFill>
              </a:rPr>
            </a:br>
            <a:r>
              <a:rPr lang="en-US" sz="2800">
                <a:solidFill>
                  <a:srgbClr val="FFFFFF"/>
                </a:solidFill>
              </a:rPr>
              <a:t>concept</a:t>
            </a:r>
            <a:br>
              <a:rPr lang="en-US" sz="2800">
                <a:solidFill>
                  <a:srgbClr val="FFFFFF"/>
                </a:solidFill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4C88B0AE-8321-31D3-E2FD-5E935BC266F2}"/>
              </a:ext>
            </a:extLst>
          </p:cNvPr>
          <p:cNvGrpSpPr/>
          <p:nvPr/>
        </p:nvGrpSpPr>
        <p:grpSpPr>
          <a:xfrm rot="5400000">
            <a:off x="3745506" y="3429000"/>
            <a:ext cx="3013496" cy="0"/>
            <a:chOff x="4477109" y="3400246"/>
            <a:chExt cx="3013496" cy="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F1AC42-2788-EDC6-1336-675D16C23F00}"/>
                </a:ext>
              </a:extLst>
            </p:cNvPr>
            <p:cNvCxnSpPr/>
            <p:nvPr/>
          </p:nvCxnSpPr>
          <p:spPr>
            <a:xfrm>
              <a:off x="4477109" y="3400246"/>
              <a:ext cx="897148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5A9A2C1-7D9B-A032-ADBD-EC15CAA9FEC2}"/>
                </a:ext>
              </a:extLst>
            </p:cNvPr>
            <p:cNvCxnSpPr/>
            <p:nvPr/>
          </p:nvCxnSpPr>
          <p:spPr>
            <a:xfrm>
              <a:off x="5543909" y="3400246"/>
              <a:ext cx="897148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2A74754-AAED-BD1C-2394-9121CDB4F13E}"/>
                </a:ext>
              </a:extLst>
            </p:cNvPr>
            <p:cNvCxnSpPr/>
            <p:nvPr/>
          </p:nvCxnSpPr>
          <p:spPr>
            <a:xfrm>
              <a:off x="6593457" y="3400246"/>
              <a:ext cx="897148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7522697-DFA2-D3A4-52A1-F7AC848A98F1}"/>
              </a:ext>
            </a:extLst>
          </p:cNvPr>
          <p:cNvCxnSpPr/>
          <p:nvPr/>
        </p:nvCxnSpPr>
        <p:spPr>
          <a:xfrm>
            <a:off x="6806514" y="1940400"/>
            <a:ext cx="0" cy="29948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ACE2B2-1392-9750-B1EF-0652BCA8D8B4}"/>
              </a:ext>
            </a:extLst>
          </p:cNvPr>
          <p:cNvSpPr txBox="1"/>
          <p:nvPr/>
        </p:nvSpPr>
        <p:spPr>
          <a:xfrm>
            <a:off x="6803118" y="3190844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51F956-4110-9542-FDA9-9C98A9CA9A5F}"/>
              </a:ext>
            </a:extLst>
          </p:cNvPr>
          <p:cNvSpPr txBox="1"/>
          <p:nvPr/>
        </p:nvSpPr>
        <p:spPr>
          <a:xfrm>
            <a:off x="5231900" y="2186160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914944-A96C-FEDE-2B08-A9165175E635}"/>
              </a:ext>
            </a:extLst>
          </p:cNvPr>
          <p:cNvSpPr txBox="1"/>
          <p:nvPr/>
        </p:nvSpPr>
        <p:spPr>
          <a:xfrm>
            <a:off x="5292454" y="3244334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834E53-68D7-EC5E-53DB-FED3939AB19F}"/>
              </a:ext>
            </a:extLst>
          </p:cNvPr>
          <p:cNvSpPr txBox="1"/>
          <p:nvPr/>
        </p:nvSpPr>
        <p:spPr>
          <a:xfrm>
            <a:off x="5266081" y="4310893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8EF778-D7A9-0DB0-F62C-BA066ADE0C5C}"/>
              </a:ext>
            </a:extLst>
          </p:cNvPr>
          <p:cNvCxnSpPr/>
          <p:nvPr/>
        </p:nvCxnSpPr>
        <p:spPr>
          <a:xfrm>
            <a:off x="11274809" y="1940400"/>
            <a:ext cx="0" cy="29948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B06D84A-E0A1-EEA4-569C-D2DF52C61789}"/>
              </a:ext>
            </a:extLst>
          </p:cNvPr>
          <p:cNvSpPr txBox="1"/>
          <p:nvPr/>
        </p:nvSpPr>
        <p:spPr>
          <a:xfrm>
            <a:off x="11347613" y="3059668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Time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4DAC955-1C92-6237-2D33-92CACB7CC74F}"/>
              </a:ext>
            </a:extLst>
          </p:cNvPr>
          <p:cNvSpPr txBox="1"/>
          <p:nvPr/>
        </p:nvSpPr>
        <p:spPr>
          <a:xfrm>
            <a:off x="8254011" y="2074950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A499DB-F8F8-E401-1866-089D9285351A}"/>
              </a:ext>
            </a:extLst>
          </p:cNvPr>
          <p:cNvSpPr txBox="1"/>
          <p:nvPr/>
        </p:nvSpPr>
        <p:spPr>
          <a:xfrm>
            <a:off x="9275740" y="2074950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81030B-6CCA-FB19-F0D6-559AA332F25A}"/>
              </a:ext>
            </a:extLst>
          </p:cNvPr>
          <p:cNvSpPr txBox="1"/>
          <p:nvPr/>
        </p:nvSpPr>
        <p:spPr>
          <a:xfrm>
            <a:off x="10203890" y="2074950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 3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B18FE66-1C3A-FC7D-24D9-168C951FEF62}"/>
              </a:ext>
            </a:extLst>
          </p:cNvPr>
          <p:cNvCxnSpPr>
            <a:cxnSpLocks/>
          </p:cNvCxnSpPr>
          <p:nvPr/>
        </p:nvCxnSpPr>
        <p:spPr>
          <a:xfrm rot="5400000">
            <a:off x="8114115" y="2892856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2445456-A942-CF5E-EA50-715B9CFAD369}"/>
              </a:ext>
            </a:extLst>
          </p:cNvPr>
          <p:cNvCxnSpPr>
            <a:cxnSpLocks/>
          </p:cNvCxnSpPr>
          <p:nvPr/>
        </p:nvCxnSpPr>
        <p:spPr>
          <a:xfrm rot="5400000">
            <a:off x="9149731" y="2892856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CE5EFCE-C65F-CF99-DFCE-C59887D902D4}"/>
              </a:ext>
            </a:extLst>
          </p:cNvPr>
          <p:cNvCxnSpPr>
            <a:cxnSpLocks/>
          </p:cNvCxnSpPr>
          <p:nvPr/>
        </p:nvCxnSpPr>
        <p:spPr>
          <a:xfrm rot="5400000">
            <a:off x="10091197" y="2892856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25DC3E9-9A0D-FA02-189B-A3D778C1C537}"/>
              </a:ext>
            </a:extLst>
          </p:cNvPr>
          <p:cNvSpPr txBox="1"/>
          <p:nvPr/>
        </p:nvSpPr>
        <p:spPr>
          <a:xfrm>
            <a:off x="5279550" y="1038736"/>
            <a:ext cx="127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Not parallel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C2388D-8A77-1F74-4EF3-9A67EE780F24}"/>
              </a:ext>
            </a:extLst>
          </p:cNvPr>
          <p:cNvSpPr txBox="1"/>
          <p:nvPr/>
        </p:nvSpPr>
        <p:spPr>
          <a:xfrm>
            <a:off x="9122726" y="1042938"/>
            <a:ext cx="87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parallel</a:t>
            </a:r>
          </a:p>
        </p:txBody>
      </p:sp>
      <p:sp>
        <p:nvSpPr>
          <p:cNvPr id="45" name="Curved Right Arrow 44">
            <a:extLst>
              <a:ext uri="{FF2B5EF4-FFF2-40B4-BE49-F238E27FC236}">
                <a16:creationId xmlns:a16="http://schemas.microsoft.com/office/drawing/2014/main" id="{AE46D171-28A4-496F-CF75-4ECA1C28AD9C}"/>
              </a:ext>
            </a:extLst>
          </p:cNvPr>
          <p:cNvSpPr/>
          <p:nvPr/>
        </p:nvSpPr>
        <p:spPr>
          <a:xfrm>
            <a:off x="4878492" y="3789405"/>
            <a:ext cx="321661" cy="31962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Curved Right Arrow 45">
            <a:extLst>
              <a:ext uri="{FF2B5EF4-FFF2-40B4-BE49-F238E27FC236}">
                <a16:creationId xmlns:a16="http://schemas.microsoft.com/office/drawing/2014/main" id="{A236FC3F-0AB7-20AC-CDC3-4B1BDCA5B874}"/>
              </a:ext>
            </a:extLst>
          </p:cNvPr>
          <p:cNvSpPr/>
          <p:nvPr/>
        </p:nvSpPr>
        <p:spPr>
          <a:xfrm>
            <a:off x="4860644" y="2747725"/>
            <a:ext cx="321661" cy="31962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0F8E1-81AF-D0A4-4A3A-321912E6D888}"/>
              </a:ext>
            </a:extLst>
          </p:cNvPr>
          <p:cNvSpPr txBox="1"/>
          <p:nvPr/>
        </p:nvSpPr>
        <p:spPr>
          <a:xfrm>
            <a:off x="4242280" y="2690336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99AC70-B767-C729-3167-6180FA3C6CDD}"/>
              </a:ext>
            </a:extLst>
          </p:cNvPr>
          <p:cNvSpPr txBox="1"/>
          <p:nvPr/>
        </p:nvSpPr>
        <p:spPr>
          <a:xfrm>
            <a:off x="4250122" y="370153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Then</a:t>
            </a:r>
          </a:p>
        </p:txBody>
      </p:sp>
    </p:spTree>
    <p:extLst>
      <p:ext uri="{BB962C8B-B14F-4D97-AF65-F5344CB8AC3E}">
        <p14:creationId xmlns:p14="http://schemas.microsoft.com/office/powerpoint/2010/main" val="491802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A42D6-E645-C99F-352F-05AB7FF0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464" y="1412488"/>
            <a:ext cx="3193925" cy="4363844"/>
          </a:xfrm>
        </p:spPr>
        <p:txBody>
          <a:bodyPr anchor="t">
            <a:normAutofit/>
          </a:bodyPr>
          <a:lstStyle/>
          <a:p>
            <a:pPr algn="ctr"/>
            <a:r>
              <a:rPr lang="en-US" sz="2400" dirty="0" err="1">
                <a:solidFill>
                  <a:srgbClr val="FFFFFF"/>
                </a:solidFill>
              </a:rPr>
              <a:t>Slurm</a:t>
            </a:r>
            <a:br>
              <a:rPr lang="en-US" sz="1800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 Compute node management</a:t>
            </a:r>
            <a:br>
              <a:rPr lang="en-US" sz="1800" dirty="0">
                <a:solidFill>
                  <a:srgbClr val="FFFFFF"/>
                </a:solidFill>
              </a:rPr>
            </a:br>
            <a:br>
              <a:rPr lang="en-US" sz="1800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- Jobs will be executed in parallel</a:t>
            </a:r>
            <a:br>
              <a:rPr lang="en-US" sz="1800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-Everyone’s job will be processed</a:t>
            </a:r>
            <a:br>
              <a:rPr lang="en-US" sz="28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8EF778-D7A9-0DB0-F62C-BA066ADE0C5C}"/>
              </a:ext>
            </a:extLst>
          </p:cNvPr>
          <p:cNvCxnSpPr/>
          <p:nvPr/>
        </p:nvCxnSpPr>
        <p:spPr>
          <a:xfrm>
            <a:off x="11274809" y="1940400"/>
            <a:ext cx="0" cy="29948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B06D84A-E0A1-EEA4-569C-D2DF52C61789}"/>
              </a:ext>
            </a:extLst>
          </p:cNvPr>
          <p:cNvSpPr txBox="1"/>
          <p:nvPr/>
        </p:nvSpPr>
        <p:spPr>
          <a:xfrm>
            <a:off x="11347613" y="3059668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C2388D-8A77-1F74-4EF3-9A67EE780F24}"/>
              </a:ext>
            </a:extLst>
          </p:cNvPr>
          <p:cNvSpPr txBox="1"/>
          <p:nvPr/>
        </p:nvSpPr>
        <p:spPr>
          <a:xfrm>
            <a:off x="9122726" y="1042938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slurm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2EB944F-33CC-465F-E7F4-8F98A23F2021}"/>
              </a:ext>
            </a:extLst>
          </p:cNvPr>
          <p:cNvCxnSpPr>
            <a:cxnSpLocks/>
          </p:cNvCxnSpPr>
          <p:nvPr/>
        </p:nvCxnSpPr>
        <p:spPr>
          <a:xfrm rot="5400000">
            <a:off x="5968743" y="3594410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4817541-3E74-E47E-D3CF-71314B9DE616}"/>
              </a:ext>
            </a:extLst>
          </p:cNvPr>
          <p:cNvSpPr txBox="1"/>
          <p:nvPr/>
        </p:nvSpPr>
        <p:spPr>
          <a:xfrm>
            <a:off x="5429802" y="1042938"/>
            <a:ext cx="5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Jobs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EB98BB-2439-0869-9DB1-2C79CBA4C1E1}"/>
              </a:ext>
            </a:extLst>
          </p:cNvPr>
          <p:cNvCxnSpPr>
            <a:cxnSpLocks/>
          </p:cNvCxnSpPr>
          <p:nvPr/>
        </p:nvCxnSpPr>
        <p:spPr>
          <a:xfrm rot="5400000">
            <a:off x="5794116" y="3594410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664278-6731-D91C-E55C-4989EDFBE160}"/>
              </a:ext>
            </a:extLst>
          </p:cNvPr>
          <p:cNvCxnSpPr>
            <a:cxnSpLocks/>
          </p:cNvCxnSpPr>
          <p:nvPr/>
        </p:nvCxnSpPr>
        <p:spPr>
          <a:xfrm rot="5400000">
            <a:off x="6143369" y="3594410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BA4AB1-4C54-D82A-2E2D-FFC592663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272" y="1837634"/>
            <a:ext cx="1114581" cy="118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06FC6A3-9450-02C5-2222-E7A841489175}"/>
              </a:ext>
            </a:extLst>
          </p:cNvPr>
          <p:cNvSpPr txBox="1"/>
          <p:nvPr/>
        </p:nvSpPr>
        <p:spPr>
          <a:xfrm>
            <a:off x="4424405" y="3427429"/>
            <a:ext cx="107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Jobs</a:t>
            </a:r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9476DCFA-36FE-AB51-E98C-3D05524FB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606" y="1825618"/>
            <a:ext cx="1114581" cy="118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70FA3751-66FA-7566-3CA8-5744122F5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864" y="1813602"/>
            <a:ext cx="1114581" cy="118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BA2457A-26BB-FFAC-B317-E06FF68D202E}"/>
              </a:ext>
            </a:extLst>
          </p:cNvPr>
          <p:cNvCxnSpPr>
            <a:cxnSpLocks/>
          </p:cNvCxnSpPr>
          <p:nvPr/>
        </p:nvCxnSpPr>
        <p:spPr>
          <a:xfrm rot="5400000">
            <a:off x="5086253" y="3612095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63BA576-0A7B-6903-F7B2-A11740DAEB11}"/>
              </a:ext>
            </a:extLst>
          </p:cNvPr>
          <p:cNvCxnSpPr>
            <a:cxnSpLocks/>
          </p:cNvCxnSpPr>
          <p:nvPr/>
        </p:nvCxnSpPr>
        <p:spPr>
          <a:xfrm rot="5400000">
            <a:off x="4911626" y="3612095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58793D1-E875-F084-F950-2DCF4547E62C}"/>
              </a:ext>
            </a:extLst>
          </p:cNvPr>
          <p:cNvCxnSpPr>
            <a:cxnSpLocks/>
          </p:cNvCxnSpPr>
          <p:nvPr/>
        </p:nvCxnSpPr>
        <p:spPr>
          <a:xfrm rot="5400000">
            <a:off x="5260879" y="3612095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1E0A1AE-5D24-03AF-8257-8476BF760BC7}"/>
              </a:ext>
            </a:extLst>
          </p:cNvPr>
          <p:cNvCxnSpPr>
            <a:cxnSpLocks/>
          </p:cNvCxnSpPr>
          <p:nvPr/>
        </p:nvCxnSpPr>
        <p:spPr>
          <a:xfrm rot="5400000">
            <a:off x="6937571" y="3594410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105FF7B-6ADA-2F35-A253-B24AD305094D}"/>
              </a:ext>
            </a:extLst>
          </p:cNvPr>
          <p:cNvCxnSpPr>
            <a:cxnSpLocks/>
          </p:cNvCxnSpPr>
          <p:nvPr/>
        </p:nvCxnSpPr>
        <p:spPr>
          <a:xfrm rot="5400000">
            <a:off x="6762944" y="3594410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F029A7A-3B39-6C47-C350-C5DE384D217C}"/>
              </a:ext>
            </a:extLst>
          </p:cNvPr>
          <p:cNvCxnSpPr>
            <a:cxnSpLocks/>
          </p:cNvCxnSpPr>
          <p:nvPr/>
        </p:nvCxnSpPr>
        <p:spPr>
          <a:xfrm rot="5400000">
            <a:off x="7112197" y="3594410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ABDEFA1-D922-FCBA-4EE5-7A4AB8BEAEB4}"/>
              </a:ext>
            </a:extLst>
          </p:cNvPr>
          <p:cNvCxnSpPr>
            <a:cxnSpLocks/>
          </p:cNvCxnSpPr>
          <p:nvPr/>
        </p:nvCxnSpPr>
        <p:spPr>
          <a:xfrm rot="5400000">
            <a:off x="9178826" y="2370962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EBA019F-34AD-6046-6986-83A2EBC23F8B}"/>
              </a:ext>
            </a:extLst>
          </p:cNvPr>
          <p:cNvCxnSpPr>
            <a:cxnSpLocks/>
          </p:cNvCxnSpPr>
          <p:nvPr/>
        </p:nvCxnSpPr>
        <p:spPr>
          <a:xfrm rot="5400000">
            <a:off x="9342112" y="3230331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B089F1E-C0DB-4EE9-3FCB-EC106F486AE7}"/>
              </a:ext>
            </a:extLst>
          </p:cNvPr>
          <p:cNvCxnSpPr>
            <a:cxnSpLocks/>
          </p:cNvCxnSpPr>
          <p:nvPr/>
        </p:nvCxnSpPr>
        <p:spPr>
          <a:xfrm rot="5400000">
            <a:off x="9178826" y="4328430"/>
            <a:ext cx="897148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32805AD-C2A3-E95E-3094-59116968A014}"/>
              </a:ext>
            </a:extLst>
          </p:cNvPr>
          <p:cNvCxnSpPr>
            <a:cxnSpLocks/>
          </p:cNvCxnSpPr>
          <p:nvPr/>
        </p:nvCxnSpPr>
        <p:spPr>
          <a:xfrm rot="5400000">
            <a:off x="9346212" y="2257656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608800A-A0B0-5458-1C1D-F8AFFB9691B6}"/>
              </a:ext>
            </a:extLst>
          </p:cNvPr>
          <p:cNvCxnSpPr>
            <a:cxnSpLocks/>
          </p:cNvCxnSpPr>
          <p:nvPr/>
        </p:nvCxnSpPr>
        <p:spPr>
          <a:xfrm rot="5400000">
            <a:off x="9519927" y="2551571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2E476B4-F808-1F96-5210-746A0ECAC736}"/>
              </a:ext>
            </a:extLst>
          </p:cNvPr>
          <p:cNvCxnSpPr>
            <a:cxnSpLocks/>
          </p:cNvCxnSpPr>
          <p:nvPr/>
        </p:nvCxnSpPr>
        <p:spPr>
          <a:xfrm rot="5400000">
            <a:off x="9509951" y="3531284"/>
            <a:ext cx="897148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C7AFC1A-AFB1-FB33-162D-84CECB2B6261}"/>
              </a:ext>
            </a:extLst>
          </p:cNvPr>
          <p:cNvCxnSpPr>
            <a:cxnSpLocks/>
          </p:cNvCxnSpPr>
          <p:nvPr/>
        </p:nvCxnSpPr>
        <p:spPr>
          <a:xfrm rot="5400000">
            <a:off x="9342112" y="4234378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9356936-7D01-95CD-8D45-6935DD56EA07}"/>
              </a:ext>
            </a:extLst>
          </p:cNvPr>
          <p:cNvCxnSpPr>
            <a:cxnSpLocks/>
          </p:cNvCxnSpPr>
          <p:nvPr/>
        </p:nvCxnSpPr>
        <p:spPr>
          <a:xfrm rot="5400000">
            <a:off x="9178826" y="3361632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7643F00-4537-EDAB-631B-4447F32AD63F}"/>
              </a:ext>
            </a:extLst>
          </p:cNvPr>
          <p:cNvCxnSpPr>
            <a:cxnSpLocks/>
          </p:cNvCxnSpPr>
          <p:nvPr/>
        </p:nvCxnSpPr>
        <p:spPr>
          <a:xfrm rot="5400000">
            <a:off x="9519927" y="4498286"/>
            <a:ext cx="89714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312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0017B5-E17D-7586-4015-5E7382465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err="1"/>
              <a:t>Slurm</a:t>
            </a:r>
            <a:r>
              <a:rPr lang="en-US" sz="5200"/>
              <a:t> Commands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B416C9B-5940-335C-D27F-FF7F59A3C8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21293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8256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CC8-F6DB-E6FC-24AA-FA5566D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en-US" sz="4000" err="1"/>
              <a:t>salloc</a:t>
            </a:r>
            <a:endParaRPr lang="en-US" sz="40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60C225-C3B4-B2E6-F55D-3E9E39BD4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2532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Goal : Obtain resources (i.e. </a:t>
            </a:r>
            <a:r>
              <a:rPr lang="en-US" sz="2000" dirty="0" err="1"/>
              <a:t>cpus</a:t>
            </a:r>
            <a:r>
              <a:rPr lang="en-US" sz="2000" dirty="0"/>
              <a:t>, ram (memory) ) to perform task interactively (i.e. in a same manner as the login node)</a:t>
            </a:r>
          </a:p>
          <a:p>
            <a:r>
              <a:rPr lang="en-US" sz="2000" dirty="0"/>
              <a:t>Example:</a:t>
            </a:r>
            <a:br>
              <a:rPr lang="en-US" sz="2000" dirty="0"/>
            </a:b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Command breakdown:</a:t>
            </a:r>
          </a:p>
          <a:p>
            <a:pPr lvl="1"/>
            <a:r>
              <a:rPr lang="en-US" sz="1800" dirty="0" err="1"/>
              <a:t>salloc</a:t>
            </a:r>
            <a:r>
              <a:rPr lang="en-US" sz="1800" dirty="0"/>
              <a:t> 			- &gt;	interactive job</a:t>
            </a:r>
          </a:p>
          <a:p>
            <a:pPr lvl="1"/>
            <a:r>
              <a:rPr lang="en-US" sz="1800" dirty="0" err="1"/>
              <a:t>cpus</a:t>
            </a:r>
            <a:r>
              <a:rPr lang="en-US" sz="1800" dirty="0"/>
              <a:t>-per-task = 4 		-&gt; 	4 </a:t>
            </a:r>
            <a:r>
              <a:rPr lang="en-US" sz="1800" dirty="0" err="1"/>
              <a:t>cpus</a:t>
            </a:r>
            <a:r>
              <a:rPr lang="en-US" sz="1800" dirty="0"/>
              <a:t> for this job</a:t>
            </a:r>
          </a:p>
          <a:p>
            <a:pPr lvl="1"/>
            <a:r>
              <a:rPr lang="en-US" sz="1800" dirty="0"/>
              <a:t>Mem-per-</a:t>
            </a:r>
            <a:r>
              <a:rPr lang="en-US" sz="1800" dirty="0" err="1"/>
              <a:t>cpu</a:t>
            </a:r>
            <a:r>
              <a:rPr lang="en-US" sz="1800" dirty="0"/>
              <a:t> = 10G 		-&gt;	 each </a:t>
            </a:r>
            <a:r>
              <a:rPr lang="en-US" sz="1800" dirty="0" err="1"/>
              <a:t>cpu</a:t>
            </a:r>
            <a:r>
              <a:rPr lang="en-US" sz="1800" dirty="0"/>
              <a:t> has 10 </a:t>
            </a:r>
            <a:r>
              <a:rPr lang="en-US" sz="1800" dirty="0" err="1"/>
              <a:t>Gigabites</a:t>
            </a:r>
            <a:r>
              <a:rPr lang="en-US" sz="1800" dirty="0"/>
              <a:t> (G) of RAM</a:t>
            </a:r>
          </a:p>
          <a:p>
            <a:pPr lvl="1"/>
            <a:r>
              <a:rPr lang="en-US" sz="1800" dirty="0"/>
              <a:t>Time = 1:00:00 		-&gt;	 1 hour</a:t>
            </a:r>
          </a:p>
          <a:p>
            <a:pPr lvl="1"/>
            <a:r>
              <a:rPr lang="en-US" sz="1800" dirty="0"/>
              <a:t>Account =</a:t>
            </a:r>
            <a:r>
              <a:rPr lang="en-US" sz="1800" dirty="0" err="1"/>
              <a:t>rrg-vmooser</a:t>
            </a:r>
            <a:r>
              <a:rPr lang="en-US" sz="1800" dirty="0"/>
              <a:t> 	-&gt;	use the allocation of the CERC</a:t>
            </a:r>
          </a:p>
          <a:p>
            <a:r>
              <a:rPr lang="en-US" sz="2000" dirty="0"/>
              <a:t>We obtained a number : 16931606</a:t>
            </a:r>
          </a:p>
          <a:p>
            <a:pPr lvl="1"/>
            <a:r>
              <a:rPr lang="en-US" sz="1800" dirty="0"/>
              <a:t>This is the job ID (a designation for the job)</a:t>
            </a:r>
          </a:p>
          <a:p>
            <a:pPr lvl="1"/>
            <a:r>
              <a:rPr lang="en-US" sz="1800" dirty="0"/>
              <a:t>Job Queued we are waiting for the system to give us the resources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D8A281CE-B519-7714-4EB8-801FF790F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36" t="42423" r="31264" b="51428"/>
          <a:stretch/>
        </p:blipFill>
        <p:spPr>
          <a:xfrm>
            <a:off x="838200" y="2702378"/>
            <a:ext cx="11258862" cy="907050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4530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CC8-F6DB-E6FC-24AA-FA5566D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en-US" sz="4000" err="1"/>
              <a:t>salloc</a:t>
            </a:r>
            <a:r>
              <a:rPr lang="en-US" sz="4000"/>
              <a:t> (successful command)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60C225-C3B4-B2E6-F55D-3E9E39BD4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/>
              <a:t>Goal : Obtain resources (i.e. </a:t>
            </a:r>
            <a:r>
              <a:rPr lang="en-US" sz="2000" err="1"/>
              <a:t>cpus</a:t>
            </a:r>
            <a:r>
              <a:rPr lang="en-US" sz="2000"/>
              <a:t>, RAM (memory) ) to perform task interactively (i.e. in a same manner as the login node)</a:t>
            </a:r>
          </a:p>
          <a:p>
            <a:r>
              <a:rPr lang="en-US" sz="2000"/>
              <a:t>Same Example: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r>
              <a:rPr lang="en-US" sz="2000"/>
              <a:t>Our job is granted</a:t>
            </a:r>
          </a:p>
          <a:p>
            <a:r>
              <a:rPr lang="en-US" sz="2000"/>
              <a:t>The compute node is nc30547</a:t>
            </a:r>
          </a:p>
          <a:p>
            <a:r>
              <a:rPr lang="en-US" sz="2000"/>
              <a:t>Any command now will have access to 4 </a:t>
            </a:r>
            <a:r>
              <a:rPr lang="en-US" sz="2000" err="1"/>
              <a:t>cpus</a:t>
            </a:r>
            <a:r>
              <a:rPr lang="en-US" sz="2000"/>
              <a:t> and 4* 10 gigabytes of memory (i.e. RAM)</a:t>
            </a:r>
          </a:p>
          <a:p>
            <a:r>
              <a:rPr lang="en-US" sz="2000"/>
              <a:t>Tip : you can relinquish that node by entering the command </a:t>
            </a:r>
            <a:r>
              <a:rPr lang="en-US" sz="2000" b="1">
                <a:solidFill>
                  <a:srgbClr val="FF0000"/>
                </a:solidFill>
              </a:rPr>
              <a:t>exit</a:t>
            </a:r>
            <a:endParaRPr lang="en-US" sz="1800" b="1">
              <a:solidFill>
                <a:srgbClr val="FF0000"/>
              </a:solidFill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AA86238-ABC0-9001-16D8-A75D5F1CA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21" t="21281" r="38375" b="63814"/>
          <a:stretch/>
        </p:blipFill>
        <p:spPr>
          <a:xfrm>
            <a:off x="1652493" y="2844047"/>
            <a:ext cx="9477398" cy="1870360"/>
          </a:xfrm>
          <a:prstGeom prst="rect">
            <a:avLst/>
          </a:prstGeom>
          <a:solidFill>
            <a:srgbClr val="000000">
              <a:shade val="95000"/>
            </a:srgbClr>
          </a:solidFill>
          <a:ln w="63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7566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CC8-F6DB-E6FC-24AA-FA5566D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en-US" sz="4000" err="1"/>
              <a:t>sbatch</a:t>
            </a:r>
            <a:endParaRPr lang="en-US" sz="40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60C225-C3B4-B2E6-F55D-3E9E39BD4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Goal : Obtain resources (i.e. </a:t>
            </a:r>
            <a:r>
              <a:rPr lang="en-US" sz="2000" dirty="0" err="1"/>
              <a:t>cpus</a:t>
            </a:r>
            <a:r>
              <a:rPr lang="en-US" sz="2000" dirty="0"/>
              <a:t>, ram (memory) ) to perform task in the </a:t>
            </a:r>
            <a:r>
              <a:rPr lang="en-US" sz="2000" b="1" dirty="0"/>
              <a:t>background</a:t>
            </a:r>
            <a:r>
              <a:rPr lang="en-US" sz="2000" dirty="0"/>
              <a:t> (i.e. without having to maintain an </a:t>
            </a:r>
            <a:r>
              <a:rPr lang="en-US" sz="2000" dirty="0" err="1"/>
              <a:t>ssh</a:t>
            </a:r>
            <a:r>
              <a:rPr lang="en-US" sz="2000" dirty="0"/>
              <a:t> connection)</a:t>
            </a:r>
          </a:p>
          <a:p>
            <a:r>
              <a:rPr lang="en-US" sz="2000" dirty="0"/>
              <a:t>Same Example (but as a script for </a:t>
            </a:r>
            <a:r>
              <a:rPr lang="en-US" sz="2000" dirty="0" err="1"/>
              <a:t>sbatch</a:t>
            </a:r>
            <a:r>
              <a:rPr lang="en-US" sz="2000" dirty="0"/>
              <a:t>):</a:t>
            </a:r>
          </a:p>
          <a:p>
            <a:pPr lvl="1"/>
            <a:r>
              <a:rPr lang="en-US" sz="1600" dirty="0"/>
              <a:t>Create a script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pPr lvl="1"/>
            <a:r>
              <a:rPr lang="en-US" sz="1600" dirty="0"/>
              <a:t>Submit that script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Then that job will run until that script is completed or the time is reached.</a:t>
            </a:r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802E63-0A9C-2B6E-295F-D675D3439F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8" t="32320" r="63110" b="64216"/>
          <a:stretch/>
        </p:blipFill>
        <p:spPr>
          <a:xfrm>
            <a:off x="1520521" y="5103383"/>
            <a:ext cx="6468257" cy="477021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2909B8D-4400-D7C0-555A-894A6B36A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98" t="19429" r="47692" b="66118"/>
          <a:stretch/>
        </p:blipFill>
        <p:spPr>
          <a:xfrm>
            <a:off x="1452784" y="3086797"/>
            <a:ext cx="6939187" cy="1639270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chemeClr val="tx1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F7B6D-9D01-A01E-D711-40BCC3CB50C0}"/>
              </a:ext>
            </a:extLst>
          </p:cNvPr>
          <p:cNvSpPr txBox="1"/>
          <p:nvPr/>
        </p:nvSpPr>
        <p:spPr>
          <a:xfrm>
            <a:off x="2294848" y="3013532"/>
            <a:ext cx="9646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-&gt; Shebang : to be interpreted as bash script (Linux base language)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C5252-0B9A-2C74-742D-C436D391F590}"/>
              </a:ext>
            </a:extLst>
          </p:cNvPr>
          <p:cNvSpPr txBox="1"/>
          <p:nvPr/>
        </p:nvSpPr>
        <p:spPr>
          <a:xfrm>
            <a:off x="3754755" y="3459778"/>
            <a:ext cx="9646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Job characteristic in a script format </a:t>
            </a:r>
          </a:p>
        </p:txBody>
      </p:sp>
    </p:spTree>
    <p:extLst>
      <p:ext uri="{BB962C8B-B14F-4D97-AF65-F5344CB8AC3E}">
        <p14:creationId xmlns:p14="http://schemas.microsoft.com/office/powerpoint/2010/main" val="384727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CC8-F6DB-E6FC-24AA-FA5566D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en-US" sz="4000" dirty="0"/>
              <a:t>sq or </a:t>
            </a:r>
            <a:r>
              <a:rPr lang="en-US" sz="4000" dirty="0" err="1"/>
              <a:t>squeue</a:t>
            </a:r>
            <a:r>
              <a:rPr lang="en-US" sz="4000" dirty="0"/>
              <a:t> –user [you]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60C225-C3B4-B2E6-F55D-3E9E39BD4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/>
              <a:t>Goal : to see what jobs are submitted by you, running or waiting.</a:t>
            </a:r>
          </a:p>
          <a:p>
            <a:r>
              <a:rPr lang="en-US" sz="2000"/>
              <a:t>Example</a:t>
            </a:r>
            <a:endParaRPr lang="en-US" sz="1600"/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5662F0-53D9-2F44-7C3C-F2099BB8B8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88" t="56944" r="48032" b="38613"/>
          <a:stretch/>
        </p:blipFill>
        <p:spPr>
          <a:xfrm>
            <a:off x="838200" y="2619634"/>
            <a:ext cx="10307595" cy="670708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D5E8E78-F10A-5C82-C3F2-F67741B619F4}"/>
              </a:ext>
            </a:extLst>
          </p:cNvPr>
          <p:cNvSpPr txBox="1">
            <a:spLocks/>
          </p:cNvSpPr>
          <p:nvPr/>
        </p:nvSpPr>
        <p:spPr>
          <a:xfrm>
            <a:off x="838199" y="3446821"/>
            <a:ext cx="99472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Breakdown</a:t>
            </a:r>
          </a:p>
          <a:p>
            <a:pPr lvl="1"/>
            <a:r>
              <a:rPr lang="en-US" sz="1600" dirty="0"/>
              <a:t>JOBID = Designation for each job</a:t>
            </a:r>
          </a:p>
          <a:p>
            <a:pPr lvl="1"/>
            <a:r>
              <a:rPr lang="en-US" sz="1600" dirty="0"/>
              <a:t>User = the Identifier of the submitter (you presumably)</a:t>
            </a:r>
          </a:p>
          <a:p>
            <a:pPr lvl="1"/>
            <a:r>
              <a:rPr lang="en-US" sz="1600" dirty="0"/>
              <a:t>Account : The account of a compute resource</a:t>
            </a:r>
          </a:p>
          <a:p>
            <a:pPr lvl="1"/>
            <a:r>
              <a:rPr lang="en-US" sz="1600" dirty="0"/>
              <a:t>NAME : Name of the job (Default : interactive for interactive jobs or Script name for non interactive)</a:t>
            </a:r>
          </a:p>
          <a:p>
            <a:pPr lvl="1"/>
            <a:r>
              <a:rPr lang="en-US" sz="1600" dirty="0"/>
              <a:t>ST  = Status ( values R running PD pending)</a:t>
            </a:r>
          </a:p>
          <a:p>
            <a:pPr lvl="1"/>
            <a:r>
              <a:rPr lang="en-US" sz="1600" dirty="0"/>
              <a:t>MIN_MEM : memory assigned per CPU.</a:t>
            </a:r>
          </a:p>
          <a:p>
            <a:pPr lvl="1"/>
            <a:r>
              <a:rPr lang="en-US" sz="1600" dirty="0"/>
              <a:t>NODELIST = The Node names </a:t>
            </a:r>
          </a:p>
          <a:p>
            <a:pPr lvl="1"/>
            <a:r>
              <a:rPr lang="en-US" sz="1600" dirty="0"/>
              <a:t>REASON = Why your job isn’t running (if it is the case)</a:t>
            </a:r>
          </a:p>
          <a:p>
            <a:pPr lvl="1"/>
            <a:r>
              <a:rPr lang="en-US" sz="1600" dirty="0"/>
              <a:t>TRES_PER_N = </a:t>
            </a:r>
            <a:r>
              <a:rPr lang="en-CA" sz="1600" dirty="0"/>
              <a:t>TRES is an advance resource management (no need to worry about it)</a:t>
            </a:r>
            <a:endParaRPr lang="en-US" sz="16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11028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CC8-F6DB-E6FC-24AA-FA5566D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en-US" sz="4000" dirty="0" err="1"/>
              <a:t>scancel</a:t>
            </a:r>
            <a:endParaRPr lang="en-US" sz="4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60C225-C3B4-B2E6-F55D-3E9E39BD4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Goal : You launched a job or several and want to cancel them</a:t>
            </a:r>
          </a:p>
          <a:p>
            <a:r>
              <a:rPr lang="en-US" sz="2000" dirty="0"/>
              <a:t>Usage : </a:t>
            </a:r>
            <a:r>
              <a:rPr lang="en-US" sz="2000" dirty="0" err="1"/>
              <a:t>scancel</a:t>
            </a:r>
            <a:r>
              <a:rPr lang="en-US" sz="2000" dirty="0"/>
              <a:t> [</a:t>
            </a:r>
            <a:r>
              <a:rPr lang="en-US" sz="2000" dirty="0" err="1"/>
              <a:t>jobID</a:t>
            </a:r>
            <a:r>
              <a:rPr lang="en-US" sz="2000" dirty="0"/>
              <a:t>] or </a:t>
            </a:r>
            <a:r>
              <a:rPr lang="en-US" sz="2000" dirty="0" err="1"/>
              <a:t>scancel</a:t>
            </a:r>
            <a:r>
              <a:rPr lang="en-US" sz="2000" dirty="0"/>
              <a:t> –u [your username]</a:t>
            </a:r>
          </a:p>
          <a:p>
            <a:endParaRPr lang="en-US" sz="2000" dirty="0"/>
          </a:p>
          <a:p>
            <a:r>
              <a:rPr lang="en-US" sz="2000" dirty="0"/>
              <a:t>Example : </a:t>
            </a:r>
            <a:r>
              <a:rPr lang="en-US" sz="2000" dirty="0" err="1"/>
              <a:t>scancel</a:t>
            </a:r>
            <a:r>
              <a:rPr lang="en-US" sz="2000" dirty="0"/>
              <a:t> [</a:t>
            </a:r>
            <a:r>
              <a:rPr lang="en-US" sz="2000" dirty="0" err="1"/>
              <a:t>jobID</a:t>
            </a:r>
            <a:r>
              <a:rPr lang="en-US" sz="2000" dirty="0"/>
              <a:t>] </a:t>
            </a:r>
            <a:r>
              <a:rPr lang="en-US" sz="2000" dirty="0">
                <a:solidFill>
                  <a:srgbClr val="FF0000"/>
                </a:solidFill>
              </a:rPr>
              <a:t>cancels that specific job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Example : </a:t>
            </a:r>
            <a:r>
              <a:rPr lang="en-US" sz="2000" dirty="0" err="1"/>
              <a:t>scancel</a:t>
            </a:r>
            <a:r>
              <a:rPr lang="en-US" sz="2000" dirty="0"/>
              <a:t> –u [your username]</a:t>
            </a:r>
            <a:r>
              <a:rPr lang="en-US" sz="2000" dirty="0">
                <a:solidFill>
                  <a:srgbClr val="FF0000"/>
                </a:solidFill>
              </a:rPr>
              <a:t> cancels all your job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12A99BA-786F-DCA0-412C-E44BA7F34A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18" t="38981" r="38977" b="50594"/>
          <a:stretch/>
        </p:blipFill>
        <p:spPr>
          <a:xfrm>
            <a:off x="1165482" y="3461045"/>
            <a:ext cx="10339393" cy="1325563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4238EF3-E179-518D-E96A-90F5D3131F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97" t="41459" r="40627" b="49565"/>
          <a:stretch/>
        </p:blipFill>
        <p:spPr>
          <a:xfrm>
            <a:off x="1165482" y="5376542"/>
            <a:ext cx="9908034" cy="118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83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14450</TotalTime>
  <Words>652</Words>
  <Application>Microsoft Macintosh PowerPoint</Application>
  <PresentationFormat>Widescreen</PresentationFormat>
  <Paragraphs>96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Slurm job management</vt:lpstr>
      <vt:lpstr>Job Parallelization concept </vt:lpstr>
      <vt:lpstr>Slurm  Compute node management  - Jobs will be executed in parallel -Everyone’s job will be processed </vt:lpstr>
      <vt:lpstr>Slurm Commands</vt:lpstr>
      <vt:lpstr>salloc</vt:lpstr>
      <vt:lpstr>salloc (successful command)</vt:lpstr>
      <vt:lpstr>sbatch</vt:lpstr>
      <vt:lpstr>sq or squeue –user [you]</vt:lpstr>
      <vt:lpstr>scancel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 Canada Tutorial</dc:title>
  <dc:creator>Vincent Chapdelaine, Mr.</dc:creator>
  <cp:lastModifiedBy>Vincent Chapdelaine, Mr.</cp:lastModifiedBy>
  <cp:revision>23</cp:revision>
  <dcterms:created xsi:type="dcterms:W3CDTF">2023-05-09T17:25:13Z</dcterms:created>
  <dcterms:modified xsi:type="dcterms:W3CDTF">2023-06-20T20:39:18Z</dcterms:modified>
</cp:coreProperties>
</file>

<file path=docProps/thumbnail.jpeg>
</file>